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2" r:id="rId3"/>
    <p:sldId id="257" r:id="rId4"/>
    <p:sldId id="256" r:id="rId5"/>
    <p:sldId id="258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4602" autoAdjust="0"/>
  </p:normalViewPr>
  <p:slideViewPr>
    <p:cSldViewPr snapToGrid="0">
      <p:cViewPr>
        <p:scale>
          <a:sx n="100" d="100"/>
          <a:sy n="100" d="100"/>
        </p:scale>
        <p:origin x="-174" y="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la\My%20Documents\CET_IndiumChi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Percentage of Compton events in Silicon detector followed by no interaction in the Indium (20um) and Si Chip (120um) layers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141 keV</c:v>
          </c:tx>
          <c:val>
            <c:numRef>
              <c:f>Sheet1!$I$101:$I$104</c:f>
              <c:numCache>
                <c:formatCode>0.00</c:formatCode>
                <c:ptCount val="4"/>
                <c:pt idx="0">
                  <c:v>96.705107084019772</c:v>
                </c:pt>
                <c:pt idx="1">
                  <c:v>97.063903281519856</c:v>
                </c:pt>
                <c:pt idx="2" formatCode="General">
                  <c:v>97.485311398354881</c:v>
                </c:pt>
                <c:pt idx="3" formatCode="General">
                  <c:v>97.567129212470718</c:v>
                </c:pt>
              </c:numCache>
            </c:numRef>
          </c:val>
          <c:smooth val="0"/>
        </c:ser>
        <c:ser>
          <c:idx val="0"/>
          <c:order val="1"/>
          <c:tx>
            <c:v>662 keV</c:v>
          </c:tx>
          <c:cat>
            <c:strRef>
              <c:f>Sheet1!$D$18:$D$21</c:f>
              <c:strCache>
                <c:ptCount val="4"/>
                <c:pt idx="0">
                  <c:v>100 um</c:v>
                </c:pt>
                <c:pt idx="1">
                  <c:v>300 um</c:v>
                </c:pt>
                <c:pt idx="2">
                  <c:v>750 um</c:v>
                </c:pt>
                <c:pt idx="3">
                  <c:v>1 mm</c:v>
                </c:pt>
              </c:strCache>
            </c:strRef>
          </c:cat>
          <c:val>
            <c:numRef>
              <c:f>Sheet1!$I$112:$I$115</c:f>
              <c:numCache>
                <c:formatCode>0.00</c:formatCode>
                <c:ptCount val="4"/>
                <c:pt idx="0">
                  <c:v>99.390243902439025</c:v>
                </c:pt>
                <c:pt idx="1">
                  <c:v>98.860103626943001</c:v>
                </c:pt>
                <c:pt idx="2" formatCode="General">
                  <c:v>99.299835255354196</c:v>
                </c:pt>
                <c:pt idx="3">
                  <c:v>99.070919789408478</c:v>
                </c:pt>
              </c:numCache>
            </c:numRef>
          </c:val>
          <c:smooth val="0"/>
        </c:ser>
        <c:ser>
          <c:idx val="2"/>
          <c:order val="2"/>
          <c:tx>
            <c:v>1332 keV</c:v>
          </c:tx>
          <c:val>
            <c:numRef>
              <c:f>Sheet1!$I$120:$I$123</c:f>
              <c:numCache>
                <c:formatCode>0.00</c:formatCode>
                <c:ptCount val="4"/>
                <c:pt idx="0">
                  <c:v>99.095022624434392</c:v>
                </c:pt>
                <c:pt idx="1">
                  <c:v>98.93455098934551</c:v>
                </c:pt>
                <c:pt idx="2">
                  <c:v>99.262620533182073</c:v>
                </c:pt>
                <c:pt idx="3">
                  <c:v>99.171029668411876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306880"/>
        <c:axId val="157308416"/>
      </c:lineChart>
      <c:catAx>
        <c:axId val="157306880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txPr>
          <a:bodyPr rot="2400000"/>
          <a:lstStyle/>
          <a:p>
            <a:pPr>
              <a:defRPr/>
            </a:pPr>
            <a:endParaRPr lang="en-US"/>
          </a:p>
        </c:txPr>
        <c:crossAx val="157308416"/>
        <c:crosses val="autoZero"/>
        <c:auto val="1"/>
        <c:lblAlgn val="ctr"/>
        <c:lblOffset val="100"/>
        <c:noMultiLvlLbl val="0"/>
      </c:catAx>
      <c:valAx>
        <c:axId val="157308416"/>
        <c:scaling>
          <c:orientation val="minMax"/>
          <c:max val="100"/>
          <c:min val="9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157306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FF299-65B5-4141-89B3-96A23436AF94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530C1-AF23-49B2-A24A-812472E96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0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are the Compton electron deposited energy distributions in the Silicon detector I used to estimate the number of first Compton interaction .</a:t>
            </a:r>
          </a:p>
          <a:p>
            <a:endParaRPr lang="en-GB" dirty="0" smtClean="0"/>
          </a:p>
          <a:p>
            <a:r>
              <a:rPr lang="en-GB" dirty="0" smtClean="0"/>
              <a:t>as we are only interested in Compton interaction , so I integrate the</a:t>
            </a:r>
            <a:r>
              <a:rPr lang="en-GB" baseline="0" dirty="0" smtClean="0"/>
              <a:t> distribution up to the Compton edge to get the number of Compton events </a:t>
            </a:r>
          </a:p>
          <a:p>
            <a:endParaRPr lang="en-GB" baseline="0" dirty="0" smtClean="0"/>
          </a:p>
          <a:p>
            <a:r>
              <a:rPr lang="en-GB" baseline="0" dirty="0" smtClean="0"/>
              <a:t>At High energy, I integrate all </a:t>
            </a:r>
            <a:endParaRPr lang="en-GB" dirty="0" smtClean="0"/>
          </a:p>
          <a:p>
            <a:r>
              <a:rPr lang="en-GB" dirty="0" smtClean="0"/>
              <a:t>At 141, there are some event where</a:t>
            </a:r>
            <a:r>
              <a:rPr lang="en-GB" baseline="0" dirty="0" smtClean="0"/>
              <a:t> photo absorption occur and this what we see above the Compton edge.</a:t>
            </a:r>
          </a:p>
          <a:p>
            <a:r>
              <a:rPr lang="en-GB" baseline="0" dirty="0" smtClean="0"/>
              <a:t>Not that this is not multiple scattering event because of the condition I apply means that I only look at the 1</a:t>
            </a:r>
            <a:r>
              <a:rPr lang="en-GB" baseline="30000" dirty="0" smtClean="0"/>
              <a:t>st</a:t>
            </a:r>
            <a:r>
              <a:rPr lang="en-GB" baseline="0" dirty="0" smtClean="0"/>
              <a:t> electron of the 1 interaction. (Track id=2 or Track parent Id==2)</a:t>
            </a:r>
          </a:p>
          <a:p>
            <a:r>
              <a:rPr lang="en-GB" baseline="0" dirty="0" smtClean="0"/>
              <a:t> </a:t>
            </a:r>
          </a:p>
          <a:p>
            <a:r>
              <a:rPr lang="en-GB" dirty="0" smtClean="0"/>
              <a:t>So I produce those distributions with and without applying</a:t>
            </a:r>
            <a:r>
              <a:rPr lang="en-GB" baseline="0" dirty="0" smtClean="0"/>
              <a:t> a veto condition  regarding any interaction in the back layers, so I end up with 2 numbers for which I calculate the ratio.</a:t>
            </a:r>
          </a:p>
          <a:p>
            <a:r>
              <a:rPr lang="en-GB" baseline="0" dirty="0" smtClean="0"/>
              <a:t>And the results are shown in the next slide.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Note : Some of the events in these Compton distribution will undergo a second Compton interaction or more, or a </a:t>
            </a:r>
            <a:r>
              <a:rPr lang="en-GB" dirty="0" err="1" smtClean="0"/>
              <a:t>photoabsorption</a:t>
            </a:r>
            <a:r>
              <a:rPr lang="en-GB" baseline="0" dirty="0" smtClean="0"/>
              <a:t> in the Silicon detector. </a:t>
            </a:r>
          </a:p>
          <a:p>
            <a:r>
              <a:rPr lang="en-GB" baseline="0" dirty="0" smtClean="0"/>
              <a:t>At 141 </a:t>
            </a:r>
            <a:r>
              <a:rPr lang="en-GB" baseline="0" dirty="0" err="1" smtClean="0"/>
              <a:t>keV</a:t>
            </a:r>
            <a:r>
              <a:rPr lang="en-GB" baseline="0" dirty="0" smtClean="0"/>
              <a:t>, this is estimated to at the least: 6 to 7% </a:t>
            </a:r>
          </a:p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530C1-AF23-49B2-A24A-812472E963F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61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 the veto is defined by a</a:t>
            </a:r>
            <a:r>
              <a:rPr lang="en-GB" baseline="0" dirty="0" smtClean="0"/>
              <a:t> Compton or photo absorption in any of the back layer.</a:t>
            </a:r>
          </a:p>
          <a:p>
            <a:endParaRPr lang="en-GB" baseline="0" dirty="0" smtClean="0"/>
          </a:p>
          <a:p>
            <a:r>
              <a:rPr lang="en-GB" baseline="0" dirty="0" smtClean="0"/>
              <a:t>First, one can say that it’s almost independent of the Silicon detector thickness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And then the worse case scenario is at 141 </a:t>
            </a:r>
            <a:r>
              <a:rPr lang="en-GB" baseline="0" dirty="0" err="1" smtClean="0"/>
              <a:t>keV</a:t>
            </a:r>
            <a:r>
              <a:rPr lang="en-GB" baseline="0" dirty="0" smtClean="0"/>
              <a:t> as one can expect but loss is only ~3 % and it is </a:t>
            </a:r>
            <a:r>
              <a:rPr lang="en-GB" baseline="0" dirty="0" smtClean="0"/>
              <a:t>almost </a:t>
            </a:r>
            <a:r>
              <a:rPr lang="en-GB" baseline="0" dirty="0" smtClean="0"/>
              <a:t>independent of the Si detector thickness</a:t>
            </a:r>
          </a:p>
          <a:p>
            <a:endParaRPr lang="en-GB" baseline="0" dirty="0" smtClean="0"/>
          </a:p>
          <a:p>
            <a:r>
              <a:rPr lang="en-GB" baseline="0" dirty="0" smtClean="0"/>
              <a:t>At higher </a:t>
            </a:r>
            <a:r>
              <a:rPr lang="en-GB" baseline="0" dirty="0" smtClean="0"/>
              <a:t>energy lost  </a:t>
            </a:r>
            <a:r>
              <a:rPr lang="en-GB" baseline="0" dirty="0" smtClean="0"/>
              <a:t>drops to 1%.</a:t>
            </a:r>
          </a:p>
          <a:p>
            <a:r>
              <a:rPr lang="en-GB" baseline="0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530C1-AF23-49B2-A24A-812472E963F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2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</a:t>
            </a:r>
            <a:r>
              <a:rPr lang="en-GB" baseline="0" dirty="0" smtClean="0"/>
              <a:t> next slide is just specify a bit more how I use the back layer as veto</a:t>
            </a:r>
          </a:p>
          <a:p>
            <a:endParaRPr lang="en-GB" baseline="0" dirty="0" smtClean="0"/>
          </a:p>
          <a:p>
            <a:r>
              <a:rPr lang="en-GB" baseline="0" dirty="0" smtClean="0"/>
              <a:t>Veto is applied any interaction of a scattered photon independently of what happens in the Si detector.</a:t>
            </a:r>
          </a:p>
          <a:p>
            <a:endParaRPr lang="en-GB" baseline="0" dirty="0" smtClean="0"/>
          </a:p>
          <a:p>
            <a:r>
              <a:rPr lang="en-GB" baseline="0" dirty="0" smtClean="0"/>
              <a:t>Multiple scattering is also not remove from the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530C1-AF23-49B2-A24A-812472E963F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7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what happen if you add</a:t>
            </a:r>
            <a:r>
              <a:rPr lang="en-GB" baseline="0" dirty="0" smtClean="0"/>
              <a:t> this type of events  to the veto.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It is quite different to the previous when but it is just reflects the efficiency to stop the Compton electron and measure its full energy.</a:t>
            </a:r>
          </a:p>
          <a:p>
            <a:r>
              <a:rPr lang="en-GB" baseline="0" dirty="0" smtClean="0"/>
              <a:t>Now , I have not investigate this further.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530C1-AF23-49B2-A24A-812472E963F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6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530C1-AF23-49B2-A24A-812472E963F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0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1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1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27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2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48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11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9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4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0891-9B7A-44E7-9427-C93D807A3086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EFC6-4141-481A-912A-1D5698E49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47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0" r="22693"/>
          <a:stretch/>
        </p:blipFill>
        <p:spPr>
          <a:xfrm>
            <a:off x="2949600" y="1016486"/>
            <a:ext cx="4196861" cy="572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225" y="133961"/>
            <a:ext cx="8229600" cy="1143000"/>
          </a:xfrm>
        </p:spPr>
        <p:txBody>
          <a:bodyPr/>
          <a:lstStyle/>
          <a:p>
            <a:r>
              <a:rPr lang="en-GB" dirty="0" smtClean="0"/>
              <a:t>Si (</a:t>
            </a:r>
            <a:r>
              <a:rPr lang="en-GB" dirty="0" err="1" smtClean="0"/>
              <a:t>epi</a:t>
            </a:r>
            <a:r>
              <a:rPr lang="en-GB" dirty="0" smtClean="0"/>
              <a:t>) + Indium + Si det. 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03" t="41495" r="43846"/>
          <a:stretch/>
        </p:blipFill>
        <p:spPr>
          <a:xfrm>
            <a:off x="445473" y="3223846"/>
            <a:ext cx="1711569" cy="33467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64523" y="4044462"/>
            <a:ext cx="351691" cy="633046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>
          <a:xfrm flipH="1" flipV="1">
            <a:off x="1770185" y="3481754"/>
            <a:ext cx="1770184" cy="562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770184" y="4677508"/>
            <a:ext cx="1770185" cy="1893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70183" y="4353478"/>
            <a:ext cx="894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 </a:t>
            </a:r>
          </a:p>
          <a:p>
            <a:r>
              <a:rPr lang="en-GB" dirty="0" smtClean="0"/>
              <a:t>det.</a:t>
            </a:r>
          </a:p>
          <a:p>
            <a:r>
              <a:rPr lang="en-GB" dirty="0" smtClean="0"/>
              <a:t>100 um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493987" y="2447452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Indium (20 um)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5169" y="4215843"/>
            <a:ext cx="905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 layer 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epi</a:t>
            </a:r>
            <a:r>
              <a:rPr lang="en-GB" dirty="0" smtClean="0"/>
              <a:t>)</a:t>
            </a:r>
          </a:p>
          <a:p>
            <a:r>
              <a:rPr lang="en-GB" dirty="0" smtClean="0"/>
              <a:t>120um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63357" y="4538144"/>
            <a:ext cx="18806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Different Si det.</a:t>
            </a:r>
          </a:p>
          <a:p>
            <a:r>
              <a:rPr lang="en-GB" u="sng" dirty="0" smtClean="0"/>
              <a:t>thicknesses </a:t>
            </a:r>
          </a:p>
          <a:p>
            <a:r>
              <a:rPr lang="en-GB" u="sng" dirty="0" smtClean="0"/>
              <a:t>Investigated:</a:t>
            </a:r>
          </a:p>
          <a:p>
            <a:r>
              <a:rPr lang="en-GB" dirty="0" smtClean="0"/>
              <a:t>100, 300,750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 </a:t>
            </a:r>
          </a:p>
          <a:p>
            <a:r>
              <a:rPr lang="en-GB" dirty="0" smtClean="0"/>
              <a:t>and 1mm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310554" y="3686853"/>
            <a:ext cx="162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 at ~3cm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251968" y="2393575"/>
            <a:ext cx="1645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Different g-ray </a:t>
            </a:r>
          </a:p>
          <a:p>
            <a:r>
              <a:rPr lang="en-GB" u="sng" dirty="0" smtClean="0"/>
              <a:t>Energies used:</a:t>
            </a:r>
          </a:p>
          <a:p>
            <a:r>
              <a:rPr lang="en-GB" dirty="0" smtClean="0"/>
              <a:t>141, 662 and</a:t>
            </a:r>
          </a:p>
          <a:p>
            <a:r>
              <a:rPr lang="en-GB" dirty="0" smtClean="0"/>
              <a:t>1132 </a:t>
            </a:r>
            <a:r>
              <a:rPr lang="en-GB" dirty="0" err="1" smtClean="0"/>
              <a:t>keV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20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806" y="3750722"/>
            <a:ext cx="4787298" cy="2983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904" y="889646"/>
            <a:ext cx="4648416" cy="298242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9" y="2600094"/>
            <a:ext cx="4155346" cy="29825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71112" y="1406659"/>
            <a:ext cx="1009895" cy="3933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662 </a:t>
            </a:r>
            <a:r>
              <a:rPr lang="en-GB" dirty="0" err="1" smtClean="0"/>
              <a:t>keV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 Deposited Energy spectra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601" y="1461644"/>
            <a:ext cx="43275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=1st electron from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g-ray interaction in Si det. ( </a:t>
            </a:r>
            <a:r>
              <a:rPr lang="en-GB" sz="1600" dirty="0" err="1" smtClean="0"/>
              <a:t>i.e</a:t>
            </a:r>
            <a:r>
              <a:rPr lang="en-GB" sz="1600" dirty="0" smtClean="0"/>
              <a:t>: </a:t>
            </a:r>
            <a:r>
              <a:rPr lang="en-GB" sz="1600" dirty="0" smtClean="0">
                <a:solidFill>
                  <a:srgbClr val="FF0000"/>
                </a:solidFill>
              </a:rPr>
              <a:t>Track id=2 or Track Parent id =2</a:t>
            </a:r>
            <a:r>
              <a:rPr lang="en-GB" sz="1600" dirty="0" smtClean="0"/>
              <a:t>)</a:t>
            </a:r>
          </a:p>
          <a:p>
            <a:r>
              <a:rPr lang="en-GB" sz="1600" dirty="0" smtClean="0"/>
              <a:t>Thus, no </a:t>
            </a:r>
            <a:r>
              <a:rPr lang="en-GB" sz="1600" dirty="0" err="1" smtClean="0"/>
              <a:t>Mult</a:t>
            </a:r>
            <a:r>
              <a:rPr lang="en-GB" sz="1600" dirty="0" smtClean="0"/>
              <a:t>. Scattering shown here !</a:t>
            </a:r>
          </a:p>
          <a:p>
            <a:endParaRPr lang="en-GB" sz="1600" dirty="0" smtClean="0"/>
          </a:p>
          <a:p>
            <a:r>
              <a:rPr lang="en-GB" sz="1600" dirty="0" smtClean="0"/>
              <a:t>- obtained with 750 </a:t>
            </a:r>
            <a:r>
              <a:rPr lang="en-GB" sz="1600" dirty="0" smtClean="0">
                <a:latin typeface="Symbol" pitchFamily="18" charset="2"/>
              </a:rPr>
              <a:t>m</a:t>
            </a:r>
            <a:r>
              <a:rPr lang="en-GB" sz="1600" dirty="0" smtClean="0"/>
              <a:t>m Si detectors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858171" y="3040519"/>
            <a:ext cx="93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141 </a:t>
            </a:r>
            <a:r>
              <a:rPr lang="en-GB" dirty="0" err="1" smtClean="0"/>
              <a:t>keV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55814" y="4831943"/>
            <a:ext cx="0" cy="433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1304348" y="4141978"/>
            <a:ext cx="1102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Compton edge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89792" y="4179222"/>
            <a:ext cx="104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1332 </a:t>
            </a:r>
            <a:r>
              <a:rPr lang="en-GB" dirty="0" err="1" smtClean="0"/>
              <a:t>keV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7297399" y="1977105"/>
            <a:ext cx="1871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(Compton edge at 477 </a:t>
            </a:r>
            <a:r>
              <a:rPr lang="en-GB" sz="1200" dirty="0" err="1" smtClean="0">
                <a:solidFill>
                  <a:srgbClr val="C00000"/>
                </a:solidFill>
              </a:rPr>
              <a:t>kev</a:t>
            </a:r>
            <a:r>
              <a:rPr lang="en-GB" sz="1200" dirty="0" smtClean="0">
                <a:solidFill>
                  <a:srgbClr val="C00000"/>
                </a:solidFill>
              </a:rPr>
              <a:t>)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89792" y="4745667"/>
            <a:ext cx="1950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(Compton edge at 1117 </a:t>
            </a:r>
            <a:r>
              <a:rPr lang="en-GB" sz="1200" dirty="0" err="1" smtClean="0">
                <a:solidFill>
                  <a:srgbClr val="C00000"/>
                </a:solidFill>
              </a:rPr>
              <a:t>keV</a:t>
            </a:r>
            <a:r>
              <a:rPr lang="en-GB" sz="1200" dirty="0" smtClean="0">
                <a:solidFill>
                  <a:srgbClr val="C00000"/>
                </a:solidFill>
              </a:rPr>
              <a:t>)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16200000" flipH="1">
            <a:off x="2744649" y="4684443"/>
            <a:ext cx="200321" cy="18912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62697" y="5730207"/>
            <a:ext cx="1755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Deposited energy by</a:t>
            </a:r>
          </a:p>
          <a:p>
            <a:r>
              <a:rPr lang="en-GB" sz="1200" dirty="0" smtClean="0">
                <a:solidFill>
                  <a:srgbClr val="0070C0"/>
                </a:solidFill>
              </a:rPr>
              <a:t>photo electrons</a:t>
            </a:r>
          </a:p>
          <a:p>
            <a:r>
              <a:rPr lang="en-GB" sz="1200" dirty="0" smtClean="0">
                <a:solidFill>
                  <a:srgbClr val="0070C0"/>
                </a:solidFill>
              </a:rPr>
              <a:t>(some escape the Si det.)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1" name="Right Brace 20"/>
          <p:cNvSpPr/>
          <p:nvPr/>
        </p:nvSpPr>
        <p:spPr>
          <a:xfrm rot="16200000" flipH="1">
            <a:off x="1179640" y="5010641"/>
            <a:ext cx="200321" cy="12388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66154" y="5745354"/>
            <a:ext cx="1561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Deposited energy </a:t>
            </a:r>
          </a:p>
          <a:p>
            <a:r>
              <a:rPr lang="en-GB" sz="1200" dirty="0">
                <a:solidFill>
                  <a:srgbClr val="0070C0"/>
                </a:solidFill>
              </a:rPr>
              <a:t>b</a:t>
            </a:r>
            <a:r>
              <a:rPr lang="en-GB" sz="1200" dirty="0" smtClean="0">
                <a:solidFill>
                  <a:srgbClr val="0070C0"/>
                </a:solidFill>
              </a:rPr>
              <a:t>y Compton electrons</a:t>
            </a:r>
          </a:p>
          <a:p>
            <a:r>
              <a:rPr lang="en-GB" sz="1200" dirty="0" smtClean="0">
                <a:solidFill>
                  <a:srgbClr val="FF0000"/>
                </a:solidFill>
              </a:rPr>
              <a:t>Only these events are</a:t>
            </a:r>
          </a:p>
          <a:p>
            <a:r>
              <a:rPr lang="en-GB" sz="1200" dirty="0" smtClean="0">
                <a:solidFill>
                  <a:srgbClr val="FF0000"/>
                </a:solidFill>
              </a:rPr>
              <a:t>interesting for us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233168" y="3051374"/>
            <a:ext cx="0" cy="433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04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352" y="5268598"/>
            <a:ext cx="89033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For  141keV, ~3% of Compton events in Si detector have also an interaction in back layers, </a:t>
            </a:r>
          </a:p>
          <a:p>
            <a:r>
              <a:rPr lang="en-GB" dirty="0" smtClean="0"/>
              <a:t>Independently of the Si detector thickness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Above 600 </a:t>
            </a:r>
            <a:r>
              <a:rPr lang="en-GB" dirty="0" err="1" smtClean="0"/>
              <a:t>keV</a:t>
            </a:r>
            <a:r>
              <a:rPr lang="en-GB" dirty="0" smtClean="0"/>
              <a:t>, this drops to ~1% </a:t>
            </a: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Could be also even better with 50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 Si instead of 120 mm. (Not done)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570" y="129641"/>
            <a:ext cx="8716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Preliminary results considering 120um Si (</a:t>
            </a:r>
            <a:r>
              <a:rPr lang="en-GB" sz="3200" dirty="0" err="1" smtClean="0"/>
              <a:t>epi</a:t>
            </a:r>
            <a:r>
              <a:rPr lang="en-GB" sz="3200" dirty="0" smtClean="0"/>
              <a:t>) layer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00803" y="1842010"/>
            <a:ext cx="2309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Compton with veto </a:t>
            </a:r>
          </a:p>
          <a:p>
            <a:r>
              <a:rPr lang="en-GB" dirty="0" smtClean="0"/>
              <a:t>Compton without veto</a:t>
            </a:r>
            <a:endParaRPr lang="en-GB" dirty="0"/>
          </a:p>
        </p:txBody>
      </p: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>
            <a:off x="6400803" y="2165176"/>
            <a:ext cx="2309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80870" y="2836984"/>
            <a:ext cx="2405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Veto= 2nd  Compton </a:t>
            </a:r>
          </a:p>
          <a:p>
            <a:r>
              <a:rPr lang="en-GB" dirty="0" smtClean="0"/>
              <a:t>or photo absorption  in </a:t>
            </a:r>
          </a:p>
          <a:p>
            <a:r>
              <a:rPr lang="en-GB" dirty="0" smtClean="0"/>
              <a:t>Indium or Si back layers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59707" y="1968787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%</a:t>
            </a:r>
            <a:r>
              <a:rPr lang="en-GB" dirty="0" smtClean="0"/>
              <a:t>=</a:t>
            </a:r>
            <a:endParaRPr lang="en-GB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743990"/>
              </p:ext>
            </p:extLst>
          </p:nvPr>
        </p:nvGraphicFramePr>
        <p:xfrm>
          <a:off x="191570" y="993896"/>
          <a:ext cx="6272227" cy="3894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23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3817" y="3970980"/>
            <a:ext cx="2178755" cy="124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912528" y="4095158"/>
            <a:ext cx="2190044" cy="4289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912528" y="3767780"/>
            <a:ext cx="2190044" cy="20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473840" y="3812934"/>
            <a:ext cx="533710" cy="496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 rot="18630985">
            <a:off x="3755892" y="3712160"/>
            <a:ext cx="1361941" cy="201548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018839" y="1339972"/>
            <a:ext cx="2178755" cy="124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007550" y="1464150"/>
            <a:ext cx="2190044" cy="4289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07550" y="1136772"/>
            <a:ext cx="2190044" cy="20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39920" y="1526239"/>
            <a:ext cx="462652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 rot="16526424">
            <a:off x="4475345" y="2112364"/>
            <a:ext cx="1193718" cy="273737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 rot="19430479">
            <a:off x="5046494" y="1390179"/>
            <a:ext cx="527362" cy="231973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3784" y="1290704"/>
            <a:ext cx="102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Veto </a:t>
            </a:r>
          </a:p>
          <a:p>
            <a:r>
              <a:rPr lang="en-GB" dirty="0" smtClean="0"/>
              <a:t>includes: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29451" y="3904229"/>
            <a:ext cx="1024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</a:t>
            </a:r>
            <a:r>
              <a:rPr lang="en-GB" dirty="0" smtClean="0"/>
              <a:t>ut Not: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522774" y="1378615"/>
            <a:ext cx="2178755" cy="124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511485" y="1502793"/>
            <a:ext cx="2190044" cy="4289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511485" y="1175415"/>
            <a:ext cx="2190044" cy="20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6642017" y="1578993"/>
            <a:ext cx="446234" cy="127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 rot="17170169">
            <a:off x="6230356" y="2250157"/>
            <a:ext cx="1352810" cy="207871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 rot="21317942">
            <a:off x="7069465" y="1539708"/>
            <a:ext cx="751990" cy="274687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 rot="19448415">
            <a:off x="7737763" y="1294967"/>
            <a:ext cx="704534" cy="272598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833426" y="3965336"/>
            <a:ext cx="2178755" cy="124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822137" y="4089514"/>
            <a:ext cx="2190044" cy="4289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822137" y="3762136"/>
            <a:ext cx="2190044" cy="20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607229" y="4124981"/>
            <a:ext cx="140595" cy="17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rot="17170169">
            <a:off x="5930824" y="4815311"/>
            <a:ext cx="1352810" cy="207871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 rot="21317942" flipV="1">
            <a:off x="6754480" y="4090403"/>
            <a:ext cx="751990" cy="318435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 rot="17742003">
            <a:off x="7238361" y="3787890"/>
            <a:ext cx="853238" cy="165084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7473098" y="4246650"/>
            <a:ext cx="365694" cy="215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775485" y="1655193"/>
            <a:ext cx="232511" cy="147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 rot="17170169">
            <a:off x="3156683" y="4843533"/>
            <a:ext cx="1352810" cy="207871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Explosion 2 60"/>
          <p:cNvSpPr/>
          <p:nvPr/>
        </p:nvSpPr>
        <p:spPr>
          <a:xfrm rot="1150645">
            <a:off x="2861150" y="4659940"/>
            <a:ext cx="2840203" cy="1607868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063813" y="5078073"/>
            <a:ext cx="2212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H</a:t>
            </a:r>
            <a:r>
              <a:rPr lang="en-GB" sz="1200" dirty="0" smtClean="0"/>
              <a:t>ere, not all the </a:t>
            </a:r>
          </a:p>
          <a:p>
            <a:pPr algn="ctr"/>
            <a:r>
              <a:rPr lang="en-GB" sz="1200" dirty="0"/>
              <a:t> </a:t>
            </a:r>
            <a:r>
              <a:rPr lang="en-GB" sz="1200" dirty="0" smtClean="0"/>
              <a:t> electron energy is deposited </a:t>
            </a:r>
          </a:p>
          <a:p>
            <a:pPr algn="ctr"/>
            <a:r>
              <a:rPr lang="en-GB" sz="1200" dirty="0" smtClean="0"/>
              <a:t>in the Si detector  !!!</a:t>
            </a:r>
          </a:p>
          <a:p>
            <a:endParaRPr lang="en-GB" sz="1200" dirty="0"/>
          </a:p>
        </p:txBody>
      </p:sp>
      <p:sp>
        <p:nvSpPr>
          <p:cNvPr id="62" name="Explosion 2 61"/>
          <p:cNvSpPr/>
          <p:nvPr/>
        </p:nvSpPr>
        <p:spPr>
          <a:xfrm rot="1150645">
            <a:off x="5603422" y="4546236"/>
            <a:ext cx="3288167" cy="1607868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044502" y="4995665"/>
            <a:ext cx="2212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W</a:t>
            </a:r>
            <a:r>
              <a:rPr lang="en-GB" sz="1200" dirty="0" smtClean="0"/>
              <a:t>e could have multiple</a:t>
            </a:r>
          </a:p>
          <a:p>
            <a:pPr algn="ctr"/>
            <a:r>
              <a:rPr lang="en-GB" sz="1200" dirty="0" smtClean="0"/>
              <a:t>scattering  with total deposited energy below  Compton edge.</a:t>
            </a:r>
          </a:p>
          <a:p>
            <a:endParaRPr lang="en-GB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6067899" y="6197530"/>
            <a:ext cx="2708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Still need to be quantified but </a:t>
            </a:r>
          </a:p>
          <a:p>
            <a:r>
              <a:rPr lang="en-GB" sz="1600" dirty="0"/>
              <a:t>s</a:t>
            </a:r>
            <a:r>
              <a:rPr lang="en-GB" sz="1600" dirty="0" smtClean="0"/>
              <a:t>hould not be very significant</a:t>
            </a:r>
            <a:endParaRPr lang="en-GB" sz="1600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6943807" y="5820549"/>
            <a:ext cx="0" cy="293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175768" y="5820548"/>
            <a:ext cx="0" cy="587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912142" y="6304982"/>
            <a:ext cx="254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Can be significant according </a:t>
            </a:r>
          </a:p>
          <a:p>
            <a:pPr algn="ctr"/>
            <a:r>
              <a:rPr lang="en-GB" sz="1600" dirty="0" smtClean="0"/>
              <a:t>to GEANT4 !?</a:t>
            </a:r>
            <a:endParaRPr lang="en-GB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777237" y="239220"/>
            <a:ext cx="713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Note: the primary Compton electron could also hit the In and Si back layer</a:t>
            </a:r>
            <a:endParaRPr lang="en-GB" u="sng" dirty="0"/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8324938" y="1113325"/>
            <a:ext cx="232511" cy="103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488290" y="1255596"/>
            <a:ext cx="183678" cy="93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519667" y="1339972"/>
            <a:ext cx="2178755" cy="124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1508378" y="1464150"/>
            <a:ext cx="2190044" cy="4289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1508378" y="1136772"/>
            <a:ext cx="2190044" cy="20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2140748" y="1526239"/>
            <a:ext cx="462652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2" name="Freeform 91"/>
          <p:cNvSpPr/>
          <p:nvPr/>
        </p:nvSpPr>
        <p:spPr>
          <a:xfrm rot="16526424">
            <a:off x="1976173" y="2112364"/>
            <a:ext cx="1193718" cy="273737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Freeform 92"/>
          <p:cNvSpPr/>
          <p:nvPr/>
        </p:nvSpPr>
        <p:spPr>
          <a:xfrm rot="19430479">
            <a:off x="2531269" y="1341007"/>
            <a:ext cx="760898" cy="210148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3188074" y="1148494"/>
            <a:ext cx="183678" cy="93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5" name="Freeform 94"/>
          <p:cNvSpPr/>
          <p:nvPr/>
        </p:nvSpPr>
        <p:spPr>
          <a:xfrm rot="17742003">
            <a:off x="2957827" y="908188"/>
            <a:ext cx="646115" cy="94907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8800636" y="130248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97" name="TextBox 96"/>
          <p:cNvSpPr txBox="1"/>
          <p:nvPr/>
        </p:nvSpPr>
        <p:spPr>
          <a:xfrm>
            <a:off x="1472775" y="1644759"/>
            <a:ext cx="57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Si det.</a:t>
            </a:r>
            <a:endParaRPr lang="en-GB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1459235" y="1267319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Indium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58134" y="108989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Si </a:t>
            </a:r>
            <a:r>
              <a:rPr lang="en-GB" sz="1200" dirty="0" err="1" smtClean="0"/>
              <a:t>asic</a:t>
            </a:r>
            <a:endParaRPr lang="en-GB" sz="1200" dirty="0"/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22812" y="2293745"/>
            <a:ext cx="232511" cy="103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58838" y="215420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</a:t>
            </a:r>
            <a:r>
              <a:rPr lang="en-GB" baseline="30000" dirty="0" smtClean="0"/>
              <a:t>-</a:t>
            </a:r>
            <a:endParaRPr lang="en-GB" baseline="30000" dirty="0"/>
          </a:p>
        </p:txBody>
      </p:sp>
      <p:sp>
        <p:nvSpPr>
          <p:cNvPr id="106" name="Freeform 105"/>
          <p:cNvSpPr/>
          <p:nvPr/>
        </p:nvSpPr>
        <p:spPr>
          <a:xfrm rot="17742003" flipV="1">
            <a:off x="82648" y="2666480"/>
            <a:ext cx="346016" cy="45719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351281" y="2504673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ymbol" pitchFamily="18" charset="2"/>
              </a:rPr>
              <a:t>g</a:t>
            </a:r>
            <a:endParaRPr lang="en-GB" dirty="0"/>
          </a:p>
        </p:txBody>
      </p:sp>
      <p:sp>
        <p:nvSpPr>
          <p:cNvPr id="108" name="Rectangle 107"/>
          <p:cNvSpPr/>
          <p:nvPr/>
        </p:nvSpPr>
        <p:spPr>
          <a:xfrm>
            <a:off x="84674" y="2154200"/>
            <a:ext cx="644777" cy="80481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63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915" y="817996"/>
            <a:ext cx="2178755" cy="124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9626" y="942174"/>
            <a:ext cx="2190044" cy="4289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9626" y="614796"/>
            <a:ext cx="2190044" cy="20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858560" y="716397"/>
            <a:ext cx="316088" cy="440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 rot="18630985">
            <a:off x="922990" y="559176"/>
            <a:ext cx="1361941" cy="201548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 rot="17170169">
            <a:off x="323781" y="1690549"/>
            <a:ext cx="1352810" cy="207871"/>
          </a:xfrm>
          <a:custGeom>
            <a:avLst/>
            <a:gdLst>
              <a:gd name="connsiteX0" fmla="*/ 0 w 3465689"/>
              <a:gd name="connsiteY0" fmla="*/ 366699 h 676176"/>
              <a:gd name="connsiteX1" fmla="*/ 496711 w 3465689"/>
              <a:gd name="connsiteY1" fmla="*/ 5455 h 676176"/>
              <a:gd name="connsiteX2" fmla="*/ 1004711 w 3465689"/>
              <a:gd name="connsiteY2" fmla="*/ 615055 h 676176"/>
              <a:gd name="connsiteX3" fmla="*/ 1478845 w 3465689"/>
              <a:gd name="connsiteY3" fmla="*/ 28032 h 676176"/>
              <a:gd name="connsiteX4" fmla="*/ 1952978 w 3465689"/>
              <a:gd name="connsiteY4" fmla="*/ 637632 h 676176"/>
              <a:gd name="connsiteX5" fmla="*/ 2381956 w 3465689"/>
              <a:gd name="connsiteY5" fmla="*/ 50610 h 676176"/>
              <a:gd name="connsiteX6" fmla="*/ 2878667 w 3465689"/>
              <a:gd name="connsiteY6" fmla="*/ 671499 h 676176"/>
              <a:gd name="connsiteX7" fmla="*/ 3160889 w 3465689"/>
              <a:gd name="connsiteY7" fmla="*/ 332832 h 676176"/>
              <a:gd name="connsiteX8" fmla="*/ 3465689 w 3465689"/>
              <a:gd name="connsiteY8" fmla="*/ 287677 h 67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689" h="676176">
                <a:moveTo>
                  <a:pt x="0" y="366699"/>
                </a:moveTo>
                <a:cubicBezTo>
                  <a:pt x="164629" y="165380"/>
                  <a:pt x="329259" y="-35938"/>
                  <a:pt x="496711" y="5455"/>
                </a:cubicBezTo>
                <a:cubicBezTo>
                  <a:pt x="664163" y="46848"/>
                  <a:pt x="841022" y="611292"/>
                  <a:pt x="1004711" y="615055"/>
                </a:cubicBezTo>
                <a:cubicBezTo>
                  <a:pt x="1168400" y="618818"/>
                  <a:pt x="1320801" y="24269"/>
                  <a:pt x="1478845" y="28032"/>
                </a:cubicBezTo>
                <a:cubicBezTo>
                  <a:pt x="1636889" y="31795"/>
                  <a:pt x="1802460" y="633869"/>
                  <a:pt x="1952978" y="637632"/>
                </a:cubicBezTo>
                <a:cubicBezTo>
                  <a:pt x="2103496" y="641395"/>
                  <a:pt x="2227675" y="44966"/>
                  <a:pt x="2381956" y="50610"/>
                </a:cubicBezTo>
                <a:cubicBezTo>
                  <a:pt x="2536237" y="56254"/>
                  <a:pt x="2748845" y="624462"/>
                  <a:pt x="2878667" y="671499"/>
                </a:cubicBezTo>
                <a:cubicBezTo>
                  <a:pt x="3008489" y="718536"/>
                  <a:pt x="3063052" y="396802"/>
                  <a:pt x="3160889" y="332832"/>
                </a:cubicBezTo>
                <a:cubicBezTo>
                  <a:pt x="3258726" y="268862"/>
                  <a:pt x="3362207" y="278269"/>
                  <a:pt x="3465689" y="28767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450122" y="750548"/>
            <a:ext cx="266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When included in the veto</a:t>
            </a:r>
            <a:endParaRPr lang="en-GB" dirty="0"/>
          </a:p>
        </p:txBody>
      </p:sp>
      <p:cxnSp>
        <p:nvCxnSpPr>
          <p:cNvPr id="21" name="Elbow Connector 20"/>
          <p:cNvCxnSpPr/>
          <p:nvPr/>
        </p:nvCxnSpPr>
        <p:spPr>
          <a:xfrm rot="16200000" flipH="1">
            <a:off x="4804854" y="1129222"/>
            <a:ext cx="255260" cy="228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8774" y="5657671"/>
            <a:ext cx="6024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</a:t>
            </a:r>
            <a:r>
              <a:rPr lang="en-GB" dirty="0" smtClean="0"/>
              <a:t>Significant drop for high energy g-ray and thin Si detector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At high energy, the thicker the detector, the better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At low energy, risk of multiple scattering with thick detector</a:t>
            </a:r>
          </a:p>
          <a:p>
            <a:r>
              <a:rPr lang="en-GB" dirty="0" smtClean="0"/>
              <a:t>     (to be checked)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619" y="1515530"/>
            <a:ext cx="6801795" cy="404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06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3" y="274638"/>
            <a:ext cx="8229600" cy="1143000"/>
          </a:xfrm>
        </p:spPr>
        <p:txBody>
          <a:bodyPr/>
          <a:lstStyle/>
          <a:p>
            <a:r>
              <a:rPr lang="en-GB" dirty="0" smtClean="0"/>
              <a:t>Some first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Events where first Compton e- leaves the Si and hit the back layers are significant for high energy </a:t>
            </a:r>
            <a:r>
              <a:rPr lang="en-GB" dirty="0" smtClean="0">
                <a:latin typeface="Symbol" pitchFamily="18" charset="2"/>
              </a:rPr>
              <a:t>g</a:t>
            </a:r>
            <a:r>
              <a:rPr lang="en-GB" dirty="0" smtClean="0"/>
              <a:t>-rays according to the simulations.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 would happen independently of the presence or not of the back layers. </a:t>
            </a:r>
          </a:p>
          <a:p>
            <a:pPr marL="0" indent="0">
              <a:buNone/>
            </a:pPr>
            <a:r>
              <a:rPr lang="en-GB" dirty="0" smtClean="0"/>
              <a:t>     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sz="2900" dirty="0" smtClean="0"/>
              <a:t>It is not a pixel detector effect !!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Could be minimized with thicker Si detector.</a:t>
            </a:r>
          </a:p>
          <a:p>
            <a:endParaRPr lang="en-GB" dirty="0"/>
          </a:p>
          <a:p>
            <a:pPr lvl="1"/>
            <a:r>
              <a:rPr lang="en-GB" dirty="0" smtClean="0"/>
              <a:t>And possibly with applied E field </a:t>
            </a:r>
            <a:r>
              <a:rPr lang="en-GB" dirty="0"/>
              <a:t>(</a:t>
            </a:r>
            <a:r>
              <a:rPr lang="en-GB" dirty="0" smtClean="0"/>
              <a:t>not considered here)</a:t>
            </a:r>
          </a:p>
          <a:p>
            <a:endParaRPr lang="en-GB" dirty="0"/>
          </a:p>
          <a:p>
            <a:pPr lvl="1"/>
            <a:r>
              <a:rPr lang="en-GB" dirty="0" smtClean="0"/>
              <a:t>At least for </a:t>
            </a:r>
            <a:r>
              <a:rPr lang="en-GB" dirty="0"/>
              <a:t>high energy g-ray, a double-layer of thin Silicon detector </a:t>
            </a:r>
          </a:p>
          <a:p>
            <a:pPr marL="457200" lvl="1" indent="0">
              <a:buNone/>
            </a:pPr>
            <a:r>
              <a:rPr lang="en-GB" dirty="0" smtClean="0"/>
              <a:t>to </a:t>
            </a:r>
            <a:r>
              <a:rPr lang="en-GB" dirty="0"/>
              <a:t>measure scattered e-  position could be </a:t>
            </a:r>
            <a:r>
              <a:rPr lang="en-GB" dirty="0" smtClean="0"/>
              <a:t>advantageous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60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the absorber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4888" y="5216770"/>
            <a:ext cx="7107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Germanium  Absorber (2 cm thick), placed ~1cm behind of the Si detector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9" t="25199" r="28974" b="7739"/>
          <a:stretch/>
        </p:blipFill>
        <p:spPr>
          <a:xfrm>
            <a:off x="1946030" y="1254368"/>
            <a:ext cx="5181601" cy="383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1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Deposited energy spectra in Absorber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39" y="1495831"/>
            <a:ext cx="6975742" cy="43106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829" y="1495831"/>
            <a:ext cx="1289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For 141 </a:t>
            </a:r>
            <a:r>
              <a:rPr lang="en-GB" u="sng" dirty="0" err="1" smtClean="0"/>
              <a:t>keV</a:t>
            </a:r>
            <a:endParaRPr lang="en-GB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646" y="6013938"/>
            <a:ext cx="8360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Only ~ 1% of the events with an interaction in Si </a:t>
            </a:r>
            <a:r>
              <a:rPr lang="en-GB" dirty="0" err="1" smtClean="0"/>
              <a:t>det</a:t>
            </a:r>
            <a:r>
              <a:rPr lang="en-GB" dirty="0" smtClean="0"/>
              <a:t> and in </a:t>
            </a:r>
            <a:r>
              <a:rPr lang="en-GB" dirty="0" err="1" smtClean="0"/>
              <a:t>Ge</a:t>
            </a:r>
            <a:r>
              <a:rPr lang="en-GB" dirty="0" smtClean="0"/>
              <a:t> Absorber present also an </a:t>
            </a:r>
          </a:p>
          <a:p>
            <a:r>
              <a:rPr lang="en-GB" dirty="0" smtClean="0"/>
              <a:t>interaction in the Indium and Si </a:t>
            </a:r>
            <a:r>
              <a:rPr lang="en-GB" dirty="0" err="1" smtClean="0"/>
              <a:t>epi</a:t>
            </a:r>
            <a:r>
              <a:rPr lang="en-GB" dirty="0" smtClean="0"/>
              <a:t> layers.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50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1" y="1495831"/>
            <a:ext cx="6693879" cy="44159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Deposited energy spectra in Absorber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6829" y="1495831"/>
            <a:ext cx="1289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For 662 </a:t>
            </a:r>
            <a:r>
              <a:rPr lang="en-GB" u="sng" dirty="0" err="1" smtClean="0"/>
              <a:t>keV</a:t>
            </a:r>
            <a:endParaRPr lang="en-GB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646" y="6013938"/>
            <a:ext cx="8360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Only ~ 1% of the events with an interaction in Si </a:t>
            </a:r>
            <a:r>
              <a:rPr lang="en-GB" dirty="0" err="1" smtClean="0"/>
              <a:t>det</a:t>
            </a:r>
            <a:r>
              <a:rPr lang="en-GB" dirty="0" smtClean="0"/>
              <a:t> and in </a:t>
            </a:r>
            <a:r>
              <a:rPr lang="en-GB" dirty="0" err="1" smtClean="0"/>
              <a:t>Ge</a:t>
            </a:r>
            <a:r>
              <a:rPr lang="en-GB" dirty="0" smtClean="0"/>
              <a:t> Absorber present also an </a:t>
            </a:r>
          </a:p>
          <a:p>
            <a:r>
              <a:rPr lang="en-GB" dirty="0" smtClean="0"/>
              <a:t>interaction in the Indium and Si </a:t>
            </a:r>
            <a:r>
              <a:rPr lang="en-GB" dirty="0" err="1" smtClean="0"/>
              <a:t>epi</a:t>
            </a:r>
            <a:r>
              <a:rPr lang="en-GB" dirty="0" smtClean="0"/>
              <a:t> layers.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70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6496</TotalTime>
  <Words>926</Words>
  <Application>Microsoft Office PowerPoint</Application>
  <PresentationFormat>On-screen Show (4:3)</PresentationFormat>
  <Paragraphs>133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 (epi) + Indium + Si det.  </vt:lpstr>
      <vt:lpstr>Electron Deposited Energy spectra</vt:lpstr>
      <vt:lpstr>PowerPoint Presentation</vt:lpstr>
      <vt:lpstr>PowerPoint Presentation</vt:lpstr>
      <vt:lpstr>PowerPoint Presentation</vt:lpstr>
      <vt:lpstr>Some first thoughts</vt:lpstr>
      <vt:lpstr>Adding the absorber</vt:lpstr>
      <vt:lpstr>Deposited energy spectra in Absorber</vt:lpstr>
      <vt:lpstr>Deposited energy spectra in Absorber</vt:lpstr>
    </vt:vector>
  </TitlesOfParts>
  <Company>Daresbury Laboratory (STFC)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</dc:creator>
  <cp:lastModifiedBy>ML</cp:lastModifiedBy>
  <cp:revision>62</cp:revision>
  <dcterms:created xsi:type="dcterms:W3CDTF">2013-06-10T12:18:37Z</dcterms:created>
  <dcterms:modified xsi:type="dcterms:W3CDTF">2013-07-30T09:53:36Z</dcterms:modified>
</cp:coreProperties>
</file>